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0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8B3B8E-BBF1-44FD-A8A4-1FFD83FE2619}" type="datetimeFigureOut">
              <a:rPr lang="hr-HR" smtClean="0"/>
              <a:t>26.2.2014.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757279-171F-4667-A6DB-FAC5D8E38B0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B3B8E-BBF1-44FD-A8A4-1FFD83FE2619}" type="datetimeFigureOut">
              <a:rPr lang="hr-HR" smtClean="0"/>
              <a:t>26.2.2014.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57279-171F-4667-A6DB-FAC5D8E38B0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B3B8E-BBF1-44FD-A8A4-1FFD83FE2619}" type="datetimeFigureOut">
              <a:rPr lang="hr-HR" smtClean="0"/>
              <a:t>26.2.2014.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57279-171F-4667-A6DB-FAC5D8E38B0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B3B8E-BBF1-44FD-A8A4-1FFD83FE2619}" type="datetimeFigureOut">
              <a:rPr lang="hr-HR" smtClean="0"/>
              <a:t>26.2.2014.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57279-171F-4667-A6DB-FAC5D8E38B04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B3B8E-BBF1-44FD-A8A4-1FFD83FE2619}" type="datetimeFigureOut">
              <a:rPr lang="hr-HR" smtClean="0"/>
              <a:t>26.2.2014.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57279-171F-4667-A6DB-FAC5D8E38B04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B3B8E-BBF1-44FD-A8A4-1FFD83FE2619}" type="datetimeFigureOut">
              <a:rPr lang="hr-HR" smtClean="0"/>
              <a:t>26.2.2014.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57279-171F-4667-A6DB-FAC5D8E38B04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B3B8E-BBF1-44FD-A8A4-1FFD83FE2619}" type="datetimeFigureOut">
              <a:rPr lang="hr-HR" smtClean="0"/>
              <a:t>26.2.2014.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57279-171F-4667-A6DB-FAC5D8E38B04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B3B8E-BBF1-44FD-A8A4-1FFD83FE2619}" type="datetimeFigureOut">
              <a:rPr lang="hr-HR" smtClean="0"/>
              <a:t>26.2.2014.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57279-171F-4667-A6DB-FAC5D8E38B04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B3B8E-BBF1-44FD-A8A4-1FFD83FE2619}" type="datetimeFigureOut">
              <a:rPr lang="hr-HR" smtClean="0"/>
              <a:t>26.2.2014.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57279-171F-4667-A6DB-FAC5D8E38B0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D8B3B8E-BBF1-44FD-A8A4-1FFD83FE2619}" type="datetimeFigureOut">
              <a:rPr lang="hr-HR" smtClean="0"/>
              <a:t>26.2.2014.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57279-171F-4667-A6DB-FAC5D8E38B04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8B3B8E-BBF1-44FD-A8A4-1FFD83FE2619}" type="datetimeFigureOut">
              <a:rPr lang="hr-HR" smtClean="0"/>
              <a:t>26.2.2014.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757279-171F-4667-A6DB-FAC5D8E38B04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D8B3B8E-BBF1-44FD-A8A4-1FFD83FE2619}" type="datetimeFigureOut">
              <a:rPr lang="hr-HR" smtClean="0"/>
              <a:t>26.2.2014.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757279-171F-4667-A6DB-FAC5D8E38B04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8800" dirty="0" smtClean="0">
                <a:solidFill>
                  <a:srgbClr val="1900D0"/>
                </a:solidFill>
              </a:rPr>
              <a:t>Živčani sustav</a:t>
            </a:r>
            <a:endParaRPr lang="hr-HR" sz="8800" dirty="0">
              <a:solidFill>
                <a:srgbClr val="1900D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743200" y="6041504"/>
            <a:ext cx="6400800" cy="816496"/>
          </a:xfrm>
        </p:spPr>
        <p:txBody>
          <a:bodyPr/>
          <a:lstStyle/>
          <a:p>
            <a:r>
              <a:rPr lang="hr-HR" dirty="0" err="1" smtClean="0">
                <a:solidFill>
                  <a:srgbClr val="1900D0"/>
                </a:solidFill>
              </a:rPr>
              <a:t>Mia</a:t>
            </a:r>
            <a:r>
              <a:rPr lang="hr-HR" dirty="0" smtClean="0">
                <a:solidFill>
                  <a:srgbClr val="1900D0"/>
                </a:solidFill>
              </a:rPr>
              <a:t> </a:t>
            </a:r>
            <a:r>
              <a:rPr lang="hr-HR" dirty="0" err="1" smtClean="0">
                <a:solidFill>
                  <a:srgbClr val="1900D0"/>
                </a:solidFill>
              </a:rPr>
              <a:t>Milak</a:t>
            </a:r>
            <a:r>
              <a:rPr lang="hr-HR" dirty="0" smtClean="0">
                <a:solidFill>
                  <a:srgbClr val="1900D0"/>
                </a:solidFill>
              </a:rPr>
              <a:t>, Sara </a:t>
            </a:r>
            <a:r>
              <a:rPr lang="hr-HR" dirty="0" err="1" smtClean="0">
                <a:solidFill>
                  <a:srgbClr val="1900D0"/>
                </a:solidFill>
              </a:rPr>
              <a:t>Rajher</a:t>
            </a:r>
            <a:r>
              <a:rPr lang="hr-HR" dirty="0" smtClean="0">
                <a:solidFill>
                  <a:srgbClr val="1900D0"/>
                </a:solidFill>
              </a:rPr>
              <a:t> i </a:t>
            </a:r>
            <a:r>
              <a:rPr lang="hr-HR" dirty="0" err="1" smtClean="0">
                <a:solidFill>
                  <a:srgbClr val="1900D0"/>
                </a:solidFill>
              </a:rPr>
              <a:t>Mia</a:t>
            </a:r>
            <a:r>
              <a:rPr lang="hr-HR" dirty="0" smtClean="0">
                <a:solidFill>
                  <a:srgbClr val="1900D0"/>
                </a:solidFill>
              </a:rPr>
              <a:t> </a:t>
            </a:r>
            <a:r>
              <a:rPr lang="hr-HR" dirty="0" err="1" smtClean="0">
                <a:solidFill>
                  <a:srgbClr val="1900D0"/>
                </a:solidFill>
              </a:rPr>
              <a:t>Živec</a:t>
            </a:r>
            <a:r>
              <a:rPr lang="hr-HR" dirty="0" smtClean="0">
                <a:solidFill>
                  <a:srgbClr val="1900D0"/>
                </a:solidFill>
              </a:rPr>
              <a:t> 8.</a:t>
            </a:r>
            <a:r>
              <a:rPr lang="hr-HR" u="sng" dirty="0" smtClean="0">
                <a:solidFill>
                  <a:srgbClr val="1900D0"/>
                </a:solidFill>
              </a:rPr>
              <a:t>B</a:t>
            </a:r>
            <a:endParaRPr lang="hr-HR" u="sng" dirty="0">
              <a:solidFill>
                <a:srgbClr val="1900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73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024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hr-HR" sz="3200" dirty="0" smtClean="0">
                <a:solidFill>
                  <a:srgbClr val="1900D0"/>
                </a:solidFill>
                <a:hlinkClick r:id="rId2" action="ppaction://hlinksldjump"/>
              </a:rPr>
              <a:t>U malom mozgu</a:t>
            </a:r>
            <a:endParaRPr lang="hr-HR" sz="3200" dirty="0" smtClean="0">
              <a:solidFill>
                <a:srgbClr val="1900D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hr-HR" sz="3200" dirty="0" smtClean="0">
                <a:solidFill>
                  <a:srgbClr val="1900D0"/>
                </a:solidFill>
                <a:hlinkClick r:id="rId3" action="ppaction://hlinksldjump"/>
              </a:rPr>
              <a:t>U velikom mozgu</a:t>
            </a:r>
          </a:p>
          <a:p>
            <a:pPr marL="514350" indent="-514350">
              <a:buFont typeface="+mj-lt"/>
              <a:buAutoNum type="alphaLcParenR"/>
            </a:pPr>
            <a:r>
              <a:rPr lang="hr-HR" sz="3200" dirty="0" smtClean="0">
                <a:solidFill>
                  <a:srgbClr val="1900D0"/>
                </a:solidFill>
                <a:hlinkClick r:id="rId3" action="ppaction://hlinksldjump"/>
              </a:rPr>
              <a:t>U produženoj moždini</a:t>
            </a:r>
            <a:endParaRPr lang="hr-HR" sz="3200" dirty="0">
              <a:solidFill>
                <a:srgbClr val="1900D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1900D0"/>
                </a:solidFill>
              </a:rPr>
              <a:t>9.Gde se nalazi središte za ravnotežu?</a:t>
            </a:r>
            <a:endParaRPr lang="hr-HR" dirty="0">
              <a:solidFill>
                <a:srgbClr val="1900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09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73041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hr-HR" sz="3200" dirty="0" smtClean="0">
                <a:solidFill>
                  <a:srgbClr val="1900D0"/>
                </a:solidFill>
                <a:hlinkClick r:id="rId2" action="ppaction://hlinksldjump"/>
              </a:rPr>
              <a:t>Mali mozak</a:t>
            </a:r>
          </a:p>
          <a:p>
            <a:pPr marL="514350" indent="-514350">
              <a:buFont typeface="+mj-lt"/>
              <a:buAutoNum type="alphaLcParenR"/>
            </a:pPr>
            <a:r>
              <a:rPr lang="hr-HR" sz="3200" dirty="0" smtClean="0">
                <a:solidFill>
                  <a:srgbClr val="1900D0"/>
                </a:solidFill>
                <a:hlinkClick r:id="rId2" action="ppaction://hlinksldjump"/>
              </a:rPr>
              <a:t>Siva tvar</a:t>
            </a:r>
            <a:endParaRPr lang="hr-HR" sz="3200" dirty="0" smtClean="0">
              <a:solidFill>
                <a:srgbClr val="1900D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hr-HR" sz="3200" dirty="0" smtClean="0">
                <a:solidFill>
                  <a:srgbClr val="1900D0"/>
                </a:solidFill>
                <a:hlinkClick r:id="rId3" action="ppaction://hlinksldjump"/>
              </a:rPr>
              <a:t>Produžena moždina</a:t>
            </a:r>
            <a:endParaRPr lang="hr-HR" sz="3200" dirty="0">
              <a:solidFill>
                <a:srgbClr val="1900D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1900D0"/>
                </a:solidFill>
              </a:rPr>
              <a:t>10.Što spaja mozak s leđnom moždinom?</a:t>
            </a:r>
            <a:endParaRPr lang="hr-HR" dirty="0">
              <a:solidFill>
                <a:srgbClr val="1900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08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3672408"/>
          </a:xfrm>
        </p:spPr>
        <p:txBody>
          <a:bodyPr>
            <a:normAutofit/>
          </a:bodyPr>
          <a:lstStyle/>
          <a:p>
            <a:pPr algn="ctr"/>
            <a:r>
              <a:rPr lang="hr-HR" sz="6600" dirty="0" smtClean="0">
                <a:solidFill>
                  <a:srgbClr val="1900D0"/>
                </a:solidFill>
              </a:rPr>
              <a:t>Bravo, vaš odgovor je točan!</a:t>
            </a:r>
            <a:endParaRPr lang="hr-HR" sz="6600" dirty="0">
              <a:solidFill>
                <a:srgbClr val="1900D0"/>
              </a:solidFill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-747464"/>
            <a:ext cx="4392488" cy="4392488"/>
          </a:xfrm>
          <a:prstGeom prst="rect">
            <a:avLst/>
          </a:prstGeom>
        </p:spPr>
      </p:pic>
      <p:sp>
        <p:nvSpPr>
          <p:cNvPr id="8" name="Akcijski gumb: Povratak 7">
            <a:hlinkClick r:id="" action="ppaction://hlinkshowjump?jump=lastslideviewed" highlightClick="1"/>
          </p:cNvPr>
          <p:cNvSpPr/>
          <p:nvPr/>
        </p:nvSpPr>
        <p:spPr>
          <a:xfrm>
            <a:off x="8429600" y="6109917"/>
            <a:ext cx="606896" cy="57606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092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4536504"/>
          </a:xfrm>
        </p:spPr>
        <p:txBody>
          <a:bodyPr>
            <a:normAutofit/>
          </a:bodyPr>
          <a:lstStyle/>
          <a:p>
            <a:r>
              <a:rPr lang="hr-HR" sz="6600" dirty="0" smtClean="0">
                <a:solidFill>
                  <a:srgbClr val="1900D0"/>
                </a:solidFill>
              </a:rPr>
              <a:t>Žao nam je, vaš odgovor nije točan.</a:t>
            </a:r>
            <a:endParaRPr lang="hr-HR" sz="6600" dirty="0">
              <a:solidFill>
                <a:srgbClr val="1900D0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8988"/>
            <a:ext cx="2438400" cy="2438400"/>
          </a:xfrm>
          <a:prstGeom prst="rect">
            <a:avLst/>
          </a:prstGeom>
        </p:spPr>
      </p:pic>
      <p:sp>
        <p:nvSpPr>
          <p:cNvPr id="5" name="Akcijski gumb: Povratak 4">
            <a:hlinkClick r:id="" action="ppaction://hlinkshowjump?jump=lastslideviewed" highlightClick="1"/>
          </p:cNvPr>
          <p:cNvSpPr/>
          <p:nvPr/>
        </p:nvSpPr>
        <p:spPr>
          <a:xfrm>
            <a:off x="8460432" y="6237312"/>
            <a:ext cx="504056" cy="50405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015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algn="ctr"/>
            <a:r>
              <a:rPr lang="hr-HR" sz="8000" dirty="0" smtClean="0">
                <a:solidFill>
                  <a:srgbClr val="1900D0"/>
                </a:solidFill>
              </a:rPr>
              <a:t>Hvala na </a:t>
            </a:r>
            <a:r>
              <a:rPr lang="hr-HR" sz="8000" dirty="0">
                <a:solidFill>
                  <a:srgbClr val="1900D0"/>
                </a:solidFill>
              </a:rPr>
              <a:t>pažnji</a:t>
            </a:r>
            <a:r>
              <a:rPr lang="hr-HR" sz="8000" dirty="0" smtClean="0">
                <a:solidFill>
                  <a:srgbClr val="1900D0"/>
                </a:solidFill>
              </a:rPr>
              <a:t>!!!</a:t>
            </a:r>
            <a:endParaRPr lang="hr-HR" sz="8000" dirty="0">
              <a:solidFill>
                <a:srgbClr val="1900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08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51439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hr-HR" sz="3200" dirty="0" smtClean="0">
                <a:solidFill>
                  <a:srgbClr val="1900D0"/>
                </a:solidFill>
                <a:hlinkClick r:id="rId2" action="ppaction://hlinksldjump"/>
              </a:rPr>
              <a:t>Tijelo, </a:t>
            </a:r>
            <a:r>
              <a:rPr lang="hr-HR" sz="3200" dirty="0" err="1" smtClean="0">
                <a:solidFill>
                  <a:srgbClr val="1900D0"/>
                </a:solidFill>
                <a:hlinkClick r:id="rId2" action="ppaction://hlinksldjump"/>
              </a:rPr>
              <a:t>dendriti</a:t>
            </a:r>
            <a:r>
              <a:rPr lang="hr-HR" sz="3200" dirty="0" smtClean="0">
                <a:solidFill>
                  <a:srgbClr val="1900D0"/>
                </a:solidFill>
                <a:hlinkClick r:id="rId2" action="ppaction://hlinksldjump"/>
              </a:rPr>
              <a:t>, sinapsa</a:t>
            </a:r>
            <a:endParaRPr lang="hr-HR" sz="3200" dirty="0" smtClean="0">
              <a:solidFill>
                <a:srgbClr val="1900D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hr-HR" sz="3200" dirty="0" smtClean="0">
                <a:solidFill>
                  <a:srgbClr val="1900D0"/>
                </a:solidFill>
                <a:hlinkClick r:id="rId3" action="ppaction://hlinksldjump"/>
              </a:rPr>
              <a:t>Tijelo, </a:t>
            </a:r>
            <a:r>
              <a:rPr lang="hr-HR" sz="3200" dirty="0" err="1" smtClean="0">
                <a:solidFill>
                  <a:srgbClr val="1900D0"/>
                </a:solidFill>
                <a:hlinkClick r:id="rId3" action="ppaction://hlinksldjump"/>
              </a:rPr>
              <a:t>dendriti</a:t>
            </a:r>
            <a:r>
              <a:rPr lang="hr-HR" sz="3200" dirty="0" smtClean="0">
                <a:solidFill>
                  <a:srgbClr val="1900D0"/>
                </a:solidFill>
                <a:hlinkClick r:id="rId3" action="ppaction://hlinksldjump"/>
              </a:rPr>
              <a:t>, </a:t>
            </a:r>
            <a:r>
              <a:rPr lang="hr-HR" sz="3200" dirty="0" err="1" smtClean="0">
                <a:solidFill>
                  <a:srgbClr val="1900D0"/>
                </a:solidFill>
                <a:hlinkClick r:id="rId3" action="ppaction://hlinksldjump"/>
              </a:rPr>
              <a:t>neurit</a:t>
            </a:r>
            <a:endParaRPr lang="hr-HR" sz="3200" dirty="0" smtClean="0">
              <a:solidFill>
                <a:srgbClr val="1900D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hr-HR" sz="3200" dirty="0" smtClean="0">
                <a:solidFill>
                  <a:srgbClr val="1900D0"/>
                </a:solidFill>
                <a:hlinkClick r:id="rId2" action="ppaction://hlinksldjump"/>
              </a:rPr>
              <a:t>Tijelo, </a:t>
            </a:r>
            <a:r>
              <a:rPr lang="hr-HR" sz="3200" dirty="0" err="1" smtClean="0">
                <a:solidFill>
                  <a:srgbClr val="1900D0"/>
                </a:solidFill>
                <a:hlinkClick r:id="rId2" action="ppaction://hlinksldjump"/>
              </a:rPr>
              <a:t>dendriti</a:t>
            </a:r>
            <a:r>
              <a:rPr lang="hr-HR" sz="3200" dirty="0" smtClean="0">
                <a:solidFill>
                  <a:srgbClr val="1900D0"/>
                </a:solidFill>
                <a:hlinkClick r:id="rId2" action="ppaction://hlinksldjump"/>
              </a:rPr>
              <a:t>, leđna moždina</a:t>
            </a:r>
            <a:endParaRPr lang="hr-HR" sz="3200" dirty="0">
              <a:solidFill>
                <a:srgbClr val="1900D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1900D0"/>
                </a:solidFill>
              </a:rPr>
              <a:t>1.Građa živčane stanice:</a:t>
            </a:r>
            <a:endParaRPr lang="hr-HR" dirty="0">
              <a:solidFill>
                <a:srgbClr val="1900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40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7443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hr-HR" sz="3200" dirty="0" smtClean="0">
                <a:solidFill>
                  <a:srgbClr val="1900D0"/>
                </a:solidFill>
                <a:hlinkClick r:id="rId2" action="ppaction://hlinksldjump"/>
              </a:rPr>
              <a:t>Sposobnost primanja podražaja</a:t>
            </a:r>
            <a:endParaRPr lang="hr-HR" sz="3200" dirty="0" smtClean="0">
              <a:solidFill>
                <a:srgbClr val="1900D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hr-HR" sz="3200" dirty="0" smtClean="0">
                <a:solidFill>
                  <a:srgbClr val="1900D0"/>
                </a:solidFill>
                <a:hlinkClick r:id="rId2" action="ppaction://hlinksldjump"/>
              </a:rPr>
              <a:t>Veza između dvije živčane stanice</a:t>
            </a:r>
            <a:endParaRPr lang="hr-HR" sz="3200" dirty="0" smtClean="0">
              <a:solidFill>
                <a:srgbClr val="1900D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hr-HR" sz="3200" dirty="0" smtClean="0">
                <a:solidFill>
                  <a:srgbClr val="1900D0"/>
                </a:solidFill>
                <a:hlinkClick r:id="rId3" action="ppaction://hlinksldjump"/>
              </a:rPr>
              <a:t>Sposobnost provođenja impulsa uzrokovanih podražajem</a:t>
            </a:r>
            <a:endParaRPr lang="hr-HR" sz="3200" dirty="0">
              <a:solidFill>
                <a:srgbClr val="1900D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1900D0"/>
                </a:solidFill>
              </a:rPr>
              <a:t>2.Što je provodljivost?</a:t>
            </a:r>
            <a:endParaRPr lang="hr-HR" dirty="0">
              <a:solidFill>
                <a:srgbClr val="1900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68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r-HR" sz="3200" dirty="0" smtClean="0">
                <a:solidFill>
                  <a:srgbClr val="1900D0"/>
                </a:solidFill>
                <a:hlinkClick r:id="rId2" action="ppaction://hlinksldjump"/>
              </a:rPr>
              <a:t>Veza između dvije živčane stanice</a:t>
            </a:r>
            <a:endParaRPr lang="hr-HR" sz="3200" dirty="0" smtClean="0">
              <a:solidFill>
                <a:srgbClr val="1900D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hr-HR" sz="3200" dirty="0" smtClean="0">
                <a:solidFill>
                  <a:srgbClr val="1900D0"/>
                </a:solidFill>
                <a:hlinkClick r:id="rId3" action="ppaction://hlinksldjump"/>
              </a:rPr>
              <a:t>Živac</a:t>
            </a:r>
          </a:p>
          <a:p>
            <a:pPr marL="514350" indent="-514350">
              <a:buFont typeface="+mj-lt"/>
              <a:buAutoNum type="alphaLcParenR"/>
            </a:pPr>
            <a:r>
              <a:rPr lang="hr-HR" sz="3200" dirty="0" smtClean="0">
                <a:solidFill>
                  <a:srgbClr val="1900D0"/>
                </a:solidFill>
                <a:hlinkClick r:id="rId3" action="ppaction://hlinksldjump"/>
              </a:rPr>
              <a:t>Refleks</a:t>
            </a:r>
            <a:endParaRPr lang="hr-HR" sz="3200" dirty="0" smtClean="0">
              <a:solidFill>
                <a:srgbClr val="1900D0"/>
              </a:solidFill>
            </a:endParaRPr>
          </a:p>
          <a:p>
            <a:pPr marL="514350" indent="-514350">
              <a:buFont typeface="+mj-lt"/>
              <a:buAutoNum type="alphaLcParenR"/>
            </a:pP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1900D0"/>
                </a:solidFill>
              </a:rPr>
              <a:t>3.Što je sinapsa?</a:t>
            </a:r>
            <a:endParaRPr lang="hr-HR" dirty="0">
              <a:solidFill>
                <a:srgbClr val="1900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6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58640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hr-HR" sz="3200" dirty="0" smtClean="0">
                <a:solidFill>
                  <a:srgbClr val="1900D0"/>
                </a:solidFill>
                <a:hlinkClick r:id="rId2" action="ppaction://hlinksldjump"/>
              </a:rPr>
              <a:t>Iz osjetilnih i pokretačkih živčanih vlakana</a:t>
            </a:r>
            <a:endParaRPr lang="hr-HR" sz="3200" dirty="0" smtClean="0">
              <a:solidFill>
                <a:srgbClr val="1900D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hr-HR" sz="3200" dirty="0" smtClean="0">
                <a:solidFill>
                  <a:srgbClr val="1900D0"/>
                </a:solidFill>
                <a:hlinkClick r:id="rId3" action="ppaction://hlinksldjump"/>
              </a:rPr>
              <a:t>Iz mješovitih</a:t>
            </a:r>
          </a:p>
          <a:p>
            <a:pPr marL="514350" indent="-514350">
              <a:buFont typeface="+mj-lt"/>
              <a:buAutoNum type="alphaLcParenR"/>
            </a:pPr>
            <a:r>
              <a:rPr lang="hr-HR" sz="3200" dirty="0" smtClean="0">
                <a:solidFill>
                  <a:srgbClr val="1900D0"/>
                </a:solidFill>
                <a:hlinkClick r:id="rId3" action="ppaction://hlinksldjump"/>
              </a:rPr>
              <a:t>Iz osjetilnih</a:t>
            </a:r>
            <a:endParaRPr lang="hr-HR" sz="3200" dirty="0">
              <a:solidFill>
                <a:srgbClr val="1900D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1900D0"/>
                </a:solidFill>
              </a:rPr>
              <a:t>4.Iz čega se sastoje mješoviti živci?</a:t>
            </a:r>
            <a:endParaRPr lang="hr-HR" dirty="0">
              <a:solidFill>
                <a:srgbClr val="1900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94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58640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hr-HR" sz="3200" dirty="0" smtClean="0">
                <a:solidFill>
                  <a:srgbClr val="1900D0"/>
                </a:solidFill>
                <a:hlinkClick r:id="rId2" action="ppaction://hlinksldjump"/>
              </a:rPr>
              <a:t>Mozak i živci</a:t>
            </a:r>
          </a:p>
          <a:p>
            <a:pPr marL="514350" indent="-514350">
              <a:buFont typeface="+mj-lt"/>
              <a:buAutoNum type="alphaLcParenR"/>
            </a:pPr>
            <a:r>
              <a:rPr lang="hr-HR" sz="3200" dirty="0" smtClean="0">
                <a:solidFill>
                  <a:srgbClr val="1900D0"/>
                </a:solidFill>
                <a:hlinkClick r:id="rId2" action="ppaction://hlinksldjump"/>
              </a:rPr>
              <a:t>Živci</a:t>
            </a:r>
            <a:endParaRPr lang="hr-HR" sz="3200" dirty="0" smtClean="0">
              <a:solidFill>
                <a:srgbClr val="1900D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hr-HR" sz="3200" dirty="0" smtClean="0">
                <a:solidFill>
                  <a:srgbClr val="1900D0"/>
                </a:solidFill>
                <a:hlinkClick r:id="rId3" action="ppaction://hlinksldjump"/>
              </a:rPr>
              <a:t>Mozak i leđna moždina</a:t>
            </a:r>
            <a:endParaRPr lang="hr-HR" sz="3200" dirty="0">
              <a:solidFill>
                <a:srgbClr val="1900D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1900D0"/>
                </a:solidFill>
              </a:rPr>
              <a:t>5.Što čini središnji živčani sustav?</a:t>
            </a:r>
            <a:endParaRPr lang="hr-HR" dirty="0">
              <a:solidFill>
                <a:srgbClr val="1900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15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hr-HR" sz="3200" dirty="0" smtClean="0">
                <a:solidFill>
                  <a:srgbClr val="1900D0"/>
                </a:solidFill>
                <a:hlinkClick r:id="rId2" action="ppaction://hlinksldjump"/>
              </a:rPr>
              <a:t>Tjelesni živčani sustav</a:t>
            </a:r>
            <a:endParaRPr lang="hr-HR" sz="3200" dirty="0" smtClean="0">
              <a:solidFill>
                <a:srgbClr val="1900D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hr-HR" sz="3200" dirty="0" smtClean="0">
                <a:solidFill>
                  <a:srgbClr val="1900D0"/>
                </a:solidFill>
                <a:hlinkClick r:id="rId3" action="ppaction://hlinksldjump"/>
              </a:rPr>
              <a:t>Autonomni živčani sustav</a:t>
            </a:r>
            <a:endParaRPr lang="hr-HR" sz="3200" dirty="0" smtClean="0">
              <a:solidFill>
                <a:srgbClr val="1900D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hr-HR" sz="3200" dirty="0" smtClean="0">
                <a:solidFill>
                  <a:srgbClr val="1900D0"/>
                </a:solidFill>
                <a:hlinkClick r:id="rId2" action="ppaction://hlinksldjump"/>
              </a:rPr>
              <a:t>Periferni živčani sustav</a:t>
            </a:r>
            <a:endParaRPr lang="hr-HR" sz="3200" dirty="0">
              <a:solidFill>
                <a:srgbClr val="1900D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1900D0"/>
                </a:solidFill>
              </a:rPr>
              <a:t>6.Koji živčani sustav nije pod utjecajem naše volje?</a:t>
            </a:r>
            <a:endParaRPr lang="hr-HR" dirty="0">
              <a:solidFill>
                <a:srgbClr val="1900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0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73041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hr-HR" sz="3200" dirty="0" smtClean="0">
                <a:solidFill>
                  <a:srgbClr val="1900D0"/>
                </a:solidFill>
                <a:hlinkClick r:id="rId2" action="ppaction://hlinksldjump"/>
              </a:rPr>
              <a:t>U </a:t>
            </a:r>
            <a:r>
              <a:rPr lang="hr-HR" sz="3200" dirty="0" smtClean="0">
                <a:solidFill>
                  <a:srgbClr val="1900D0"/>
                </a:solidFill>
                <a:hlinkClick r:id="rId2" action="ppaction://hlinksldjump"/>
              </a:rPr>
              <a:t>kralježnici</a:t>
            </a:r>
            <a:endParaRPr lang="hr-HR" sz="3200" dirty="0" smtClean="0">
              <a:solidFill>
                <a:srgbClr val="1900D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hr-HR" sz="3200" dirty="0" smtClean="0">
                <a:solidFill>
                  <a:srgbClr val="1900D0"/>
                </a:solidFill>
                <a:hlinkClick r:id="rId3" action="ppaction://hlinksldjump"/>
              </a:rPr>
              <a:t>U mozgu</a:t>
            </a:r>
          </a:p>
          <a:p>
            <a:pPr marL="514350" indent="-514350">
              <a:buFont typeface="+mj-lt"/>
              <a:buAutoNum type="alphaLcParenR"/>
            </a:pPr>
            <a:r>
              <a:rPr lang="hr-HR" sz="3200" dirty="0" smtClean="0">
                <a:solidFill>
                  <a:srgbClr val="1900D0"/>
                </a:solidFill>
                <a:hlinkClick r:id="rId3" action="ppaction://hlinksldjump"/>
              </a:rPr>
              <a:t>U živcima</a:t>
            </a:r>
            <a:endParaRPr lang="hr-HR" sz="3200" dirty="0">
              <a:solidFill>
                <a:srgbClr val="1900D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1900D0"/>
                </a:solidFill>
              </a:rPr>
              <a:t>7.Gdje je smještena leđna moždina?</a:t>
            </a:r>
            <a:endParaRPr lang="hr-HR" dirty="0">
              <a:solidFill>
                <a:srgbClr val="1900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60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51439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hr-HR" sz="3200" dirty="0" smtClean="0">
                <a:solidFill>
                  <a:srgbClr val="1900D0"/>
                </a:solidFill>
                <a:hlinkClick r:id="rId2" action="ppaction://hlinksldjump"/>
              </a:rPr>
              <a:t>Brazde i vijuge</a:t>
            </a:r>
            <a:endParaRPr lang="hr-HR" sz="3200" dirty="0" smtClean="0">
              <a:solidFill>
                <a:srgbClr val="1900D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hr-HR" sz="3200" dirty="0" smtClean="0">
                <a:solidFill>
                  <a:srgbClr val="1900D0"/>
                </a:solidFill>
                <a:hlinkClick r:id="rId3" action="ppaction://hlinksldjump"/>
              </a:rPr>
              <a:t>Tekućina (likvor)</a:t>
            </a:r>
            <a:endParaRPr lang="hr-HR" sz="3200" dirty="0" smtClean="0">
              <a:solidFill>
                <a:srgbClr val="1900D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hr-HR" sz="3200" dirty="0" smtClean="0">
                <a:solidFill>
                  <a:srgbClr val="1900D0"/>
                </a:solidFill>
                <a:hlinkClick r:id="rId2" action="ppaction://hlinksldjump"/>
              </a:rPr>
              <a:t>Tri moždane ovojnice</a:t>
            </a:r>
            <a:endParaRPr lang="hr-HR" sz="3200" dirty="0">
              <a:solidFill>
                <a:srgbClr val="1900D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1900D0"/>
                </a:solidFill>
              </a:rPr>
              <a:t>8.Što amortizira udarce mozga o lubanju?</a:t>
            </a:r>
            <a:endParaRPr lang="hr-HR" dirty="0">
              <a:solidFill>
                <a:srgbClr val="1900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52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</TotalTime>
  <Words>186</Words>
  <Application>Microsoft Office PowerPoint</Application>
  <PresentationFormat>Prikaz na zaslonu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Gomilanje</vt:lpstr>
      <vt:lpstr>Živčani sustav</vt:lpstr>
      <vt:lpstr>1.Građa živčane stanice:</vt:lpstr>
      <vt:lpstr>2.Što je provodljivost?</vt:lpstr>
      <vt:lpstr>3.Što je sinapsa?</vt:lpstr>
      <vt:lpstr>4.Iz čega se sastoje mješoviti živci?</vt:lpstr>
      <vt:lpstr>5.Što čini središnji živčani sustav?</vt:lpstr>
      <vt:lpstr>6.Koji živčani sustav nije pod utjecajem naše volje?</vt:lpstr>
      <vt:lpstr>7.Gdje je smještena leđna moždina?</vt:lpstr>
      <vt:lpstr>8.Što amortizira udarce mozga o lubanju?</vt:lpstr>
      <vt:lpstr>9.Gde se nalazi središte za ravnotežu?</vt:lpstr>
      <vt:lpstr>10.Što spaja mozak s leđnom moždinom?</vt:lpstr>
      <vt:lpstr>Bravo, vaš odgovor je točan!</vt:lpstr>
      <vt:lpstr>Žao nam je, vaš odgovor nije točan.</vt:lpstr>
      <vt:lpstr>Hvala na pažnji!!!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Živčani sustav</dc:title>
  <dc:creator>Korisnik02</dc:creator>
  <cp:lastModifiedBy>Admin</cp:lastModifiedBy>
  <cp:revision>9</cp:revision>
  <dcterms:created xsi:type="dcterms:W3CDTF">2014-02-26T09:35:00Z</dcterms:created>
  <dcterms:modified xsi:type="dcterms:W3CDTF">2014-02-26T10:49:59Z</dcterms:modified>
</cp:coreProperties>
</file>